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9A16C-7C47-45E9-9C48-2B9EE06D7220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484A1-CA7F-468C-B364-A5FD88033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155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- Growth of media consumption in mobile is staggering</a:t>
            </a:r>
          </a:p>
          <a:p>
            <a:r>
              <a:rPr lang="en-GB" dirty="0"/>
              <a:t> - Growth of hours in social media is increasing</a:t>
            </a:r>
          </a:p>
          <a:p>
            <a:r>
              <a:rPr lang="en-GB" dirty="0"/>
              <a:t> - Mobile ads and growing exponentially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6C96C-CC77-4F2C-9C87-BE3DF33CC03B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3874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07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8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34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2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381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9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4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3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99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722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4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2897F-95AD-4397-A3D1-BA1CB4C8E26B}" type="datetimeFigureOut">
              <a:rPr lang="en-GB" smtClean="0"/>
              <a:t>15/06/2017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BF89A-1005-47C0-83E0-17E2CE1C44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44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nifrontendcommunity/webpack-2-workshop-material.gi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7" b="79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5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3867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>
                <a:latin typeface="HelveticaNeueLT Std Thin" panose="020B0403020202020204" pitchFamily="34" charset="0"/>
              </a:rPr>
              <a:t>Example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3681" y="2269002"/>
            <a:ext cx="6258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HelveticaNeueLT Std Thin" panose="020B0403020202020204" pitchFamily="34" charset="0"/>
              </a:rPr>
              <a:t>First we have to specify all the dependencies.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11" y="2269002"/>
            <a:ext cx="5314950" cy="404812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110606" y="4077050"/>
            <a:ext cx="239925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81032" y="3753884"/>
            <a:ext cx="43330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accent6"/>
                </a:solidFill>
                <a:latin typeface="HelveticaNeueLT Std Thin" panose="020B0403020202020204" pitchFamily="34" charset="0"/>
              </a:rPr>
              <a:t>Scripts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246228" y="5680746"/>
            <a:ext cx="239925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5377" y="5357580"/>
            <a:ext cx="433304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 err="1">
                <a:solidFill>
                  <a:schemeClr val="accent6"/>
                </a:solidFill>
                <a:latin typeface="HelveticaNeueLT Std Thin" panose="020B0403020202020204" pitchFamily="34" charset="0"/>
              </a:rPr>
              <a:t>Webpack</a:t>
            </a:r>
            <a:endParaRPr lang="en-GB" sz="2400" dirty="0">
              <a:solidFill>
                <a:schemeClr val="accent6"/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5933681" y="4731391"/>
            <a:ext cx="162319" cy="847288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332159" y="4844423"/>
            <a:ext cx="4333045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 err="1">
                <a:solidFill>
                  <a:schemeClr val="accent6"/>
                </a:solidFill>
                <a:latin typeface="HelveticaNeueLT Std Thin" panose="020B0403020202020204" pitchFamily="34" charset="0"/>
              </a:rPr>
              <a:t>Transpilers</a:t>
            </a:r>
            <a:endParaRPr lang="en-GB" sz="2400" dirty="0">
              <a:solidFill>
                <a:schemeClr val="accent6"/>
              </a:solidFill>
              <a:latin typeface="HelveticaNeueLT Std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10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39103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3681" y="146587"/>
            <a:ext cx="625831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HelveticaNeueLT Std Thin" panose="020B0403020202020204" pitchFamily="34" charset="0"/>
              </a:rPr>
              <a:t>The </a:t>
            </a:r>
            <a:r>
              <a:rPr lang="en-GB" sz="2400" dirty="0" err="1">
                <a:latin typeface="HelveticaNeueLT Std Thin" panose="020B0403020202020204" pitchFamily="34" charset="0"/>
              </a:rPr>
              <a:t>webpack</a:t>
            </a:r>
            <a:r>
              <a:rPr lang="en-GB" sz="2400" dirty="0">
                <a:latin typeface="HelveticaNeueLT Std Thin" panose="020B0403020202020204" pitchFamily="34" charset="0"/>
              </a:rPr>
              <a:t> configuration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H="1">
            <a:off x="3405931" y="3395444"/>
            <a:ext cx="348981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00482" y="3106903"/>
            <a:ext cx="4333045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accent6"/>
                </a:solidFill>
                <a:latin typeface="HelveticaNeueLT Std Thin" panose="020B0403020202020204" pitchFamily="34" charset="0"/>
              </a:rPr>
              <a:t>Bundled file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2910981" y="2592167"/>
            <a:ext cx="359887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>
            <a:off x="5543836" y="3677811"/>
            <a:ext cx="85178" cy="2832046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857656" y="4750243"/>
            <a:ext cx="4333045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 err="1">
                <a:solidFill>
                  <a:schemeClr val="accent6"/>
                </a:solidFill>
                <a:latin typeface="HelveticaNeueLT Std Thin" panose="020B0403020202020204" pitchFamily="34" charset="0"/>
              </a:rPr>
              <a:t>Transpilation</a:t>
            </a:r>
            <a:endParaRPr lang="en-GB" sz="2400" dirty="0">
              <a:solidFill>
                <a:schemeClr val="accent6"/>
              </a:solidFill>
              <a:latin typeface="HelveticaNeueLT Std Thin" panose="020B0403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27268" y="2261681"/>
            <a:ext cx="4333045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accent6"/>
                </a:solidFill>
                <a:latin typeface="HelveticaNeueLT Std Thin" panose="020B0403020202020204" pitchFamily="34" charset="0"/>
              </a:rPr>
              <a:t>Application entry point</a:t>
            </a:r>
          </a:p>
        </p:txBody>
      </p:sp>
    </p:spTree>
    <p:extLst>
      <p:ext uri="{BB962C8B-B14F-4D97-AF65-F5344CB8AC3E}">
        <p14:creationId xmlns:p14="http://schemas.microsoft.com/office/powerpoint/2010/main" val="217793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840"/>
            <a:ext cx="6257925" cy="1609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5771"/>
            <a:ext cx="5010150" cy="2276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9638"/>
            <a:ext cx="855345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146587"/>
            <a:ext cx="12192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HelveticaNeueLT Std Thin" panose="020B0403020202020204" pitchFamily="34" charset="0"/>
              </a:rPr>
              <a:t>Our –most– simple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736" y="2042400"/>
            <a:ext cx="3105150" cy="3019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8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832" y="0"/>
            <a:ext cx="692216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146587"/>
            <a:ext cx="526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HelveticaNeueLT Std Thin" panose="020B0403020202020204" pitchFamily="34" charset="0"/>
              </a:rPr>
              <a:t>If we run our build script…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" y="1291809"/>
            <a:ext cx="5153025" cy="2533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41" y="4022625"/>
            <a:ext cx="2647950" cy="90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7" y="4022625"/>
            <a:ext cx="4762500" cy="2571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6" y="3957698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3867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>
                <a:latin typeface="HelveticaNeueLT Std Thin" panose="020B0403020202020204" pitchFamily="34" charset="0"/>
              </a:rPr>
              <a:t>Example 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8764" y="1656254"/>
            <a:ext cx="625831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HelveticaNeueLT Std Thin" panose="020B0403020202020204" pitchFamily="34" charset="0"/>
              </a:rPr>
              <a:t>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923" y="2898398"/>
            <a:ext cx="3048000" cy="2286000"/>
          </a:xfrm>
          <a:prstGeom prst="rect">
            <a:avLst/>
          </a:prstGeom>
        </p:spPr>
      </p:pic>
      <p:pic>
        <p:nvPicPr>
          <p:cNvPr id="16" name="Picture 15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4" y="1760160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58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wearing a costume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57" y="1703315"/>
            <a:ext cx="5154685" cy="5154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23867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>
                <a:latin typeface="HelveticaNeueLT Std Thin" panose="020B0403020202020204" pitchFamily="34" charset="0"/>
              </a:rPr>
              <a:t>Example 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513641"/>
            <a:ext cx="12192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HelveticaNeueLT Std Thin" panose="020B0403020202020204" pitchFamily="34" charset="0"/>
              </a:rPr>
              <a:t>Modules and </a:t>
            </a:r>
            <a:r>
              <a:rPr lang="en-GB" sz="2400" dirty="0" err="1">
                <a:latin typeface="HelveticaNeueLT Std Thin" panose="020B0403020202020204" pitchFamily="34" charset="0"/>
              </a:rPr>
              <a:t>Sourcemaps</a:t>
            </a:r>
            <a:endParaRPr lang="en-GB" sz="2400" dirty="0">
              <a:latin typeface="HelveticaNeueLT Std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5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3867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>
                <a:latin typeface="HelveticaNeueLT Std Thin" panose="020B0403020202020204" pitchFamily="34" charset="0"/>
              </a:rPr>
              <a:t>Example 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513641"/>
            <a:ext cx="12192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HelveticaNeueLT Std Thin" panose="020B0403020202020204" pitchFamily="34" charset="0"/>
              </a:rPr>
              <a:t>Linting and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21679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4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3867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>
                <a:latin typeface="HelveticaNeueLT Std Thin" panose="020B0403020202020204" pitchFamily="34" charset="0"/>
              </a:rPr>
              <a:t>Other cool features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8294" y="1532302"/>
            <a:ext cx="109137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HelveticaNeueLT Std Thin" panose="020B0403020202020204" pitchFamily="34" charset="0"/>
              </a:rPr>
              <a:t>Tree-shaking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HelveticaNeueLT Std Thin" panose="020B0403020202020204" pitchFamily="34" charset="0"/>
              </a:rPr>
              <a:t>Hot-reloading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HelveticaNeueLT Std Thin" panose="020B0403020202020204" pitchFamily="34" charset="0"/>
              </a:rPr>
              <a:t>Continuous integration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HelveticaNeueLT Std Thin" panose="020B0403020202020204" pitchFamily="34" charset="0"/>
              </a:rPr>
              <a:t>Typescript (or other supersets)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HelveticaNeueLT Std Thin" panose="020B0403020202020204" pitchFamily="34" charset="0"/>
              </a:rPr>
              <a:t>Dedupe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err="1">
                <a:latin typeface="HelveticaNeueLT Std Thin" panose="020B0403020202020204" pitchFamily="34" charset="0"/>
              </a:rPr>
              <a:t>Uglify</a:t>
            </a:r>
            <a:endParaRPr lang="en-GB" sz="2400" dirty="0">
              <a:latin typeface="HelveticaNeueLT Std Thin" panose="020B0403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HelveticaNeueLT Std Thin" panose="020B0403020202020204" pitchFamily="34" charset="0"/>
              </a:rPr>
              <a:t>Image optimization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HelveticaNeueLT Std Thin" panose="020B0403020202020204" pitchFamily="34" charset="0"/>
              </a:rPr>
              <a:t>Cache invalidation</a:t>
            </a:r>
          </a:p>
        </p:txBody>
      </p:sp>
    </p:spTree>
    <p:extLst>
      <p:ext uri="{BB962C8B-B14F-4D97-AF65-F5344CB8AC3E}">
        <p14:creationId xmlns:p14="http://schemas.microsoft.com/office/powerpoint/2010/main" val="182300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3867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 err="1">
                <a:latin typeface="HelveticaNeueLT Std Thin" panose="020B0403020202020204" pitchFamily="34" charset="0"/>
              </a:rPr>
              <a:t>Dahsboard</a:t>
            </a:r>
            <a:endParaRPr lang="en-GB" sz="4800" dirty="0">
              <a:latin typeface="HelveticaNeueLT Std Thin" panose="020B04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pic>
        <p:nvPicPr>
          <p:cNvPr id="3" name="Picture 2" descr="A screenshot of a computer screen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40" y="1315222"/>
            <a:ext cx="8994519" cy="524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5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>
                <a:latin typeface="HelveticaNeueLT Std Thin" panose="020B0403020202020204" pitchFamily="34" charset="0"/>
              </a:rPr>
              <a:t>Module analysis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90" y="1111051"/>
            <a:ext cx="7590219" cy="56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43" y="-621537"/>
            <a:ext cx="8668552" cy="3372608"/>
          </a:xfrm>
        </p:spPr>
      </p:pic>
      <p:sp>
        <p:nvSpPr>
          <p:cNvPr id="6" name="TextBox 5"/>
          <p:cNvSpPr txBox="1"/>
          <p:nvPr/>
        </p:nvSpPr>
        <p:spPr>
          <a:xfrm>
            <a:off x="1375795" y="2195185"/>
            <a:ext cx="965572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>
                <a:latin typeface="HelveticaNeueLT Std Thin" panose="020B0403020202020204" pitchFamily="34" charset="0"/>
              </a:rPr>
              <a:t>JS in the </a:t>
            </a:r>
            <a:r>
              <a:rPr lang="en-GB" sz="2200" i="1" dirty="0">
                <a:latin typeface="HelveticaNeueLT Std Thin" panose="020B0403020202020204" pitchFamily="34" charset="0"/>
              </a:rPr>
              <a:t>olden</a:t>
            </a:r>
            <a:r>
              <a:rPr lang="en-GB" sz="2200" dirty="0">
                <a:latin typeface="HelveticaNeueLT Std Thin" panose="020B0403020202020204" pitchFamily="34" charset="0"/>
              </a:rPr>
              <a:t> times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>
                <a:latin typeface="HelveticaNeueLT Std Thin" panose="020B0403020202020204" pitchFamily="34" charset="0"/>
              </a:rPr>
              <a:t>That which sparked the revolution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 err="1">
                <a:latin typeface="HelveticaNeueLT Std Thin" panose="020B0403020202020204" pitchFamily="34" charset="0"/>
              </a:rPr>
              <a:t>Webpack</a:t>
            </a:r>
            <a:r>
              <a:rPr lang="en-GB" sz="2200" dirty="0">
                <a:latin typeface="HelveticaNeueLT Std Thin" panose="020B0403020202020204" pitchFamily="34" charset="0"/>
              </a:rPr>
              <a:t>: what is it and why do we want 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>
                <a:latin typeface="HelveticaNeueLT Std Thin" panose="020B0403020202020204" pitchFamily="34" charset="0"/>
              </a:rPr>
              <a:t>Setup for the examples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>
                <a:latin typeface="HelveticaNeueLT Std Thin" panose="020B0403020202020204" pitchFamily="34" charset="0"/>
              </a:rPr>
              <a:t>Example 1 </a:t>
            </a:r>
            <a:r>
              <a:rPr lang="en-GB" sz="1200" i="1" dirty="0">
                <a:latin typeface="HelveticaNeueLT Std Thin" panose="020B0403020202020204" pitchFamily="34" charset="0"/>
              </a:rPr>
              <a:t>ES6 </a:t>
            </a:r>
            <a:r>
              <a:rPr lang="en-GB" sz="1200" i="1" dirty="0" err="1">
                <a:latin typeface="HelveticaNeueLT Std Thin" panose="020B0403020202020204" pitchFamily="34" charset="0"/>
              </a:rPr>
              <a:t>transpilation</a:t>
            </a:r>
            <a:r>
              <a:rPr lang="en-GB" sz="1200" i="1" dirty="0">
                <a:latin typeface="HelveticaNeueLT Std Thin" panose="020B0403020202020204" pitchFamily="34" charset="0"/>
              </a:rPr>
              <a:t>, bundling and </a:t>
            </a:r>
            <a:r>
              <a:rPr lang="en-GB" sz="1200" i="1" dirty="0" err="1">
                <a:latin typeface="HelveticaNeueLT Std Thin" panose="020B0403020202020204" pitchFamily="34" charset="0"/>
              </a:rPr>
              <a:t>npm</a:t>
            </a:r>
            <a:r>
              <a:rPr lang="en-GB" sz="1200" i="1" dirty="0">
                <a:latin typeface="HelveticaNeueLT Std Thin" panose="020B0403020202020204" pitchFamily="34" charset="0"/>
              </a:rPr>
              <a:t> scripts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>
                <a:latin typeface="HelveticaNeueLT Std Thin" panose="020B0403020202020204" pitchFamily="34" charset="0"/>
              </a:rPr>
              <a:t>Example 2 </a:t>
            </a:r>
            <a:r>
              <a:rPr lang="en-GB" sz="1200" i="1" dirty="0">
                <a:latin typeface="HelveticaNeueLT Std Thin" panose="020B0403020202020204" pitchFamily="34" charset="0"/>
              </a:rPr>
              <a:t>CSS and HTML loaders, </a:t>
            </a:r>
            <a:r>
              <a:rPr lang="en-GB" sz="1200" i="1" dirty="0" err="1">
                <a:latin typeface="HelveticaNeueLT Std Thin" panose="020B0403020202020204" pitchFamily="34" charset="0"/>
              </a:rPr>
              <a:t>webpack</a:t>
            </a:r>
            <a:r>
              <a:rPr lang="en-GB" sz="1200" i="1" dirty="0">
                <a:latin typeface="HelveticaNeueLT Std Thin" panose="020B0403020202020204" pitchFamily="34" charset="0"/>
              </a:rPr>
              <a:t>-dev-server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>
                <a:latin typeface="HelveticaNeueLT Std Thin" panose="020B0403020202020204" pitchFamily="34" charset="0"/>
              </a:rPr>
              <a:t>Example 3 </a:t>
            </a:r>
            <a:r>
              <a:rPr lang="en-GB" sz="1200" i="1" dirty="0" err="1">
                <a:latin typeface="HelveticaNeueLT Std Thin" panose="020B0403020202020204" pitchFamily="34" charset="0"/>
              </a:rPr>
              <a:t>Sourcemaps</a:t>
            </a:r>
            <a:r>
              <a:rPr lang="en-GB" sz="1200" i="1" dirty="0">
                <a:latin typeface="HelveticaNeueLT Std Thin" panose="020B0403020202020204" pitchFamily="34" charset="0"/>
              </a:rPr>
              <a:t> and modules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>
                <a:latin typeface="HelveticaNeueLT Std Thin" panose="020B0403020202020204" pitchFamily="34" charset="0"/>
              </a:rPr>
              <a:t>Example 4 </a:t>
            </a:r>
            <a:r>
              <a:rPr lang="en-GB" sz="1200" i="1" dirty="0">
                <a:latin typeface="HelveticaNeueLT Std Thin" panose="020B0403020202020204" pitchFamily="34" charset="0"/>
              </a:rPr>
              <a:t>Linting with </a:t>
            </a:r>
            <a:r>
              <a:rPr lang="en-GB" sz="1200" i="1" dirty="0" err="1">
                <a:latin typeface="HelveticaNeueLT Std Thin" panose="020B0403020202020204" pitchFamily="34" charset="0"/>
              </a:rPr>
              <a:t>ESLint</a:t>
            </a:r>
            <a:r>
              <a:rPr lang="en-GB" sz="1200" i="1" dirty="0">
                <a:latin typeface="HelveticaNeueLT Std Thin" panose="020B0403020202020204" pitchFamily="34" charset="0"/>
              </a:rPr>
              <a:t> and testing with Jest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2200" dirty="0">
                <a:latin typeface="HelveticaNeueLT Std Thin" panose="020B0403020202020204" pitchFamily="34" charset="0"/>
              </a:rPr>
              <a:t>Other cool features</a:t>
            </a:r>
            <a:endParaRPr lang="en-GB" sz="1200" i="1" dirty="0">
              <a:latin typeface="HelveticaNeueLT Std Thin" panose="020B04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4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4609" y="2371412"/>
            <a:ext cx="3451911" cy="211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4"/>
          <p:cNvSpPr txBox="1"/>
          <p:nvPr/>
        </p:nvSpPr>
        <p:spPr>
          <a:xfrm>
            <a:off x="3758268" y="2298891"/>
            <a:ext cx="811215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 err="1">
                <a:latin typeface="HelveticaNeueLT Std Thin" panose="020B0403020202020204" pitchFamily="34" charset="0"/>
              </a:rPr>
              <a:t>Javascript</a:t>
            </a:r>
            <a:r>
              <a:rPr lang="en-GB" sz="4400" dirty="0">
                <a:latin typeface="HelveticaNeueLT Std Thin" panose="020B0403020202020204" pitchFamily="34" charset="0"/>
              </a:rPr>
              <a:t> in the </a:t>
            </a:r>
            <a:r>
              <a:rPr lang="en-GB" sz="4400" i="1" dirty="0">
                <a:latin typeface="HelveticaNeueLT Std Thin" panose="020B0403020202020204" pitchFamily="34" charset="0"/>
              </a:rPr>
              <a:t>olden</a:t>
            </a:r>
            <a:r>
              <a:rPr lang="en-GB" sz="4400" dirty="0">
                <a:latin typeface="HelveticaNeueLT Std Thin" panose="020B0403020202020204" pitchFamily="34" charset="0"/>
              </a:rPr>
              <a:t> times</a:t>
            </a:r>
          </a:p>
          <a:p>
            <a:pPr algn="ctr">
              <a:lnSpc>
                <a:spcPct val="150000"/>
              </a:lnSpc>
            </a:pPr>
            <a:r>
              <a:rPr lang="en-GB" sz="1200" i="1" dirty="0">
                <a:latin typeface="HelveticaNeueLT Std Thin" panose="020B0403020202020204" pitchFamily="34" charset="0"/>
              </a:rPr>
              <a:t>Not </a:t>
            </a:r>
            <a:r>
              <a:rPr lang="en-GB" sz="1200" b="1" i="1" dirty="0">
                <a:latin typeface="HelveticaNeueLT Std Thin" panose="020B0403020202020204" pitchFamily="34" charset="0"/>
              </a:rPr>
              <a:t>that</a:t>
            </a:r>
            <a:r>
              <a:rPr lang="en-GB" sz="1200" i="1" dirty="0">
                <a:latin typeface="HelveticaNeueLT Std Thin" panose="020B0403020202020204" pitchFamily="34" charset="0"/>
              </a:rPr>
              <a:t> old, really, you can ask me about the truly olden times over a pizza later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381" y="1975994"/>
            <a:ext cx="2902257" cy="290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t d'imatges de flying circus fe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44" y="-4785232"/>
            <a:ext cx="5239002" cy="470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5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0.00208 0.6192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61921 L -0.03489 0.65602 C -0.04166 0.66435 -0.05182 0.66875 -0.06263 0.66875 C -0.07474 0.66875 -0.0845 0.66435 -0.09127 0.65602 L -0.12396 0.61921 " pathEditMode="relative" rAng="0" ptsTypes="AAAAA">
                                      <p:cBhvr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247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2.59259E-6 L -0.25989 -0.50116 C -0.31367 -0.61389 -0.39453 -0.675 -0.47995 -0.675 C -0.57682 -0.675 -0.65469 -0.61389 -0.70859 -0.50116 L -0.96875 2.59259E-6 " pathEditMode="relative" rAng="0" ptsTypes="AAAAA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24" y="-3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11764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>
                <a:latin typeface="HelveticaNeueLT Std Thin" panose="020B0403020202020204" pitchFamily="34" charset="0"/>
              </a:rPr>
              <a:t>But, what is Node.js?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76" y="3381375"/>
            <a:ext cx="55245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1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221" y="0"/>
            <a:ext cx="4125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9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68954" y="484593"/>
            <a:ext cx="68230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1" dirty="0">
                <a:latin typeface="HelveticaNeueLT Std Thin" panose="020B0403020202020204" pitchFamily="34" charset="0"/>
              </a:rPr>
              <a:t>Node.js means </a:t>
            </a:r>
            <a:r>
              <a:rPr lang="en-GB" sz="2400" i="1" dirty="0" err="1">
                <a:latin typeface="HelveticaNeueLT Std Thin" panose="020B0403020202020204" pitchFamily="34" charset="0"/>
              </a:rPr>
              <a:t>javascript</a:t>
            </a:r>
            <a:r>
              <a:rPr lang="en-GB" sz="2400" i="1" dirty="0">
                <a:latin typeface="HelveticaNeueLT Std Thin" panose="020B0403020202020204" pitchFamily="34" charset="0"/>
              </a:rPr>
              <a:t> on the server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HelveticaNeueLT Std Thin" panose="020B0403020202020204" pitchFamily="34" charset="0"/>
              </a:rPr>
              <a:t>It’s single threaded and runs on the V8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HelveticaNeueLT Std Thin" panose="020B0403020202020204" pitchFamily="34" charset="0"/>
              </a:rPr>
              <a:t>V8 is Google's open source high-performance JavaScript engine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HelveticaNeueLT Std Thin" panose="020B0403020202020204" pitchFamily="34" charset="0"/>
              </a:rPr>
              <a:t>You can use Node to run </a:t>
            </a:r>
            <a:r>
              <a:rPr lang="en-GB" sz="2400" dirty="0" err="1">
                <a:latin typeface="HelveticaNeueLT Std Thin" panose="020B0403020202020204" pitchFamily="34" charset="0"/>
              </a:rPr>
              <a:t>javascript</a:t>
            </a:r>
            <a:r>
              <a:rPr lang="en-GB" sz="2400" dirty="0">
                <a:latin typeface="HelveticaNeueLT Std Thin" panose="020B0403020202020204" pitchFamily="34" charset="0"/>
              </a:rPr>
              <a:t> on your local machine outside the browser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HelveticaNeueLT Std Thin" panose="020B0403020202020204" pitchFamily="34" charset="0"/>
              </a:rPr>
              <a:t>Node has been leveraged creating a new set of development tools to improve the workflow, the most relevant of them being… </a:t>
            </a:r>
            <a:r>
              <a:rPr lang="en-GB" sz="2400" dirty="0" err="1">
                <a:latin typeface="HelveticaNeueLT Std Thin" panose="020B0403020202020204" pitchFamily="34" charset="0"/>
              </a:rPr>
              <a:t>webpack</a:t>
            </a:r>
            <a:endParaRPr lang="en-GB" sz="2400" dirty="0">
              <a:latin typeface="HelveticaNeueLT Std Thin" panose="020B04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pic>
        <p:nvPicPr>
          <p:cNvPr id="3" name="Picture 2" descr="A close up of a sign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8" y="2196759"/>
            <a:ext cx="4740661" cy="28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1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pic>
        <p:nvPicPr>
          <p:cNvPr id="4" name="Picture 3" descr="A picture containing building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0" y="2100243"/>
            <a:ext cx="2498030" cy="2498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7816" y="2212726"/>
            <a:ext cx="8430936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GB" sz="2400" dirty="0">
              <a:latin typeface="HelveticaNeueLT Std Thin" panose="020B0403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GB" sz="1400" dirty="0" err="1">
                <a:latin typeface="HelveticaNeueLT Std Thin" panose="020B0403020202020204" pitchFamily="34" charset="0"/>
              </a:rPr>
              <a:t>Webpack</a:t>
            </a:r>
            <a:r>
              <a:rPr lang="en-GB" sz="1400" dirty="0">
                <a:latin typeface="HelveticaNeueLT Std Thin" panose="020B0403020202020204" pitchFamily="34" charset="0"/>
              </a:rPr>
              <a:t> is a module bundler for modern JavaScript applications. When </a:t>
            </a:r>
            <a:r>
              <a:rPr lang="en-GB" sz="1400" dirty="0" err="1">
                <a:latin typeface="HelveticaNeueLT Std Thin" panose="020B0403020202020204" pitchFamily="34" charset="0"/>
              </a:rPr>
              <a:t>webpack</a:t>
            </a:r>
            <a:r>
              <a:rPr lang="en-GB" sz="1400" dirty="0">
                <a:latin typeface="HelveticaNeueLT Std Thin" panose="020B0403020202020204" pitchFamily="34" charset="0"/>
              </a:rPr>
              <a:t> processes your application, it recursively builds a dependency graph that includes every module your application needs, then packages all of those modules into a small number of bundles - often only one - to be loaded by the browser.</a:t>
            </a:r>
          </a:p>
          <a:p>
            <a:pPr marL="285750" indent="-285750" algn="r">
              <a:lnSpc>
                <a:spcPct val="150000"/>
              </a:lnSpc>
              <a:buFontTx/>
              <a:buChar char="-"/>
            </a:pPr>
            <a:r>
              <a:rPr lang="en-GB" sz="1400" dirty="0" err="1">
                <a:latin typeface="HelveticaNeueLT Std Thin" panose="020B0403020202020204" pitchFamily="34" charset="0"/>
              </a:rPr>
              <a:t>Inintelligible</a:t>
            </a:r>
            <a:r>
              <a:rPr lang="en-GB" sz="1400" dirty="0">
                <a:latin typeface="HelveticaNeueLT Std Thin" panose="020B0403020202020204" pitchFamily="34" charset="0"/>
              </a:rPr>
              <a:t> explanation, webpackjs.org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GB" sz="1400" dirty="0">
              <a:latin typeface="HelveticaNeueLT Std Thin" panose="020B0403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latin typeface="HelveticaNeueLT Std Thin" panose="020B0403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2400" dirty="0">
              <a:latin typeface="HelveticaNeueLT Std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68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effectLst/>
        </p:spPr>
      </p:sp>
      <p:pic>
        <p:nvPicPr>
          <p:cNvPr id="3" name="Picture 2" descr="A close up of a logo&#10;&#10;Description generated with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" b="-7"/>
          <a:stretch/>
        </p:blipFill>
        <p:spPr>
          <a:xfrm>
            <a:off x="20" y="10"/>
            <a:ext cx="12191980" cy="5184386"/>
          </a:xfrm>
          <a:prstGeom prst="rect">
            <a:avLst/>
          </a:prstGeom>
        </p:spPr>
      </p:pic>
      <p:cxnSp>
        <p:nvCxnSpPr>
          <p:cNvPr id="21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745" y="4473373"/>
            <a:ext cx="3070371" cy="23027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56214" y="5238809"/>
            <a:ext cx="261257" cy="1085775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0" y="5388904"/>
            <a:ext cx="9949344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6000" dirty="0">
                <a:latin typeface="+mj-lt"/>
                <a:ea typeface="+mj-ea"/>
                <a:cs typeface="+mj-cs"/>
              </a:rPr>
              <a:t>So, </a:t>
            </a:r>
            <a:r>
              <a:rPr lang="en-US" sz="6000" dirty="0" err="1">
                <a:latin typeface="+mj-lt"/>
                <a:ea typeface="+mj-ea"/>
                <a:cs typeface="+mj-cs"/>
              </a:rPr>
              <a:t>webpack</a:t>
            </a:r>
            <a:r>
              <a:rPr lang="en-US" sz="6000" dirty="0">
                <a:latin typeface="+mj-lt"/>
                <a:ea typeface="+mj-ea"/>
                <a:cs typeface="+mj-cs"/>
              </a:rPr>
              <a:t>, what it really does?</a:t>
            </a:r>
          </a:p>
        </p:txBody>
      </p:sp>
    </p:spTree>
    <p:extLst>
      <p:ext uri="{BB962C8B-B14F-4D97-AF65-F5344CB8AC3E}">
        <p14:creationId xmlns:p14="http://schemas.microsoft.com/office/powerpoint/2010/main" val="2524095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3867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>
                <a:latin typeface="HelveticaNeueLT Std Thin" panose="020B0403020202020204" pitchFamily="34" charset="0"/>
              </a:rPr>
              <a:t>Setup for the examples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65" y="5465165"/>
            <a:ext cx="1392835" cy="1392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006" y="2048845"/>
            <a:ext cx="103520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HelveticaNeueLT Std Thin" panose="020B0403020202020204" pitchFamily="34" charset="0"/>
              </a:rPr>
              <a:t>You should already have:</a:t>
            </a:r>
          </a:p>
          <a:p>
            <a:pPr>
              <a:lnSpc>
                <a:spcPct val="150000"/>
              </a:lnSpc>
            </a:pPr>
            <a:endParaRPr lang="en-GB" sz="2400" dirty="0">
              <a:latin typeface="HelveticaNeueLT Std Thin" panose="020B0403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HelveticaNeueLT Std Thin" panose="020B0403020202020204" pitchFamily="34" charset="0"/>
              </a:rPr>
              <a:t>Node.js installed (includes NPM)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latin typeface="HelveticaNeueLT Std Thin" panose="020B0403020202020204" pitchFamily="34" charset="0"/>
              </a:rPr>
              <a:t>Cloned the repository for this session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HelveticaNeueLT Std Thin" panose="020B0403020202020204" pitchFamily="34" charset="0"/>
                <a:hlinkClick r:id="rId3"/>
              </a:rPr>
              <a:t>https://github.com/ernifrontendcommunity/webpack-2-workshop-material.git</a:t>
            </a:r>
            <a:endParaRPr lang="en-GB" sz="2400" dirty="0">
              <a:latin typeface="HelveticaNeueLT Std Thin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43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296</Words>
  <Application>Microsoft Office PowerPoint</Application>
  <PresentationFormat>Widescreen</PresentationFormat>
  <Paragraphs>60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HelveticaNeueLT Std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Bernat Martinez (Consultant)</dc:creator>
  <cp:lastModifiedBy>Bernat Martinez (Consultant)</cp:lastModifiedBy>
  <cp:revision>26</cp:revision>
  <dcterms:created xsi:type="dcterms:W3CDTF">2017-06-15T08:28:37Z</dcterms:created>
  <dcterms:modified xsi:type="dcterms:W3CDTF">2017-06-15T11:54:49Z</dcterms:modified>
</cp:coreProperties>
</file>